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16"/>
  </p:notesMasterIdLst>
  <p:handoutMasterIdLst>
    <p:handoutMasterId r:id="rId17"/>
  </p:handoutMasterIdLst>
  <p:sldIdLst>
    <p:sldId id="276" r:id="rId6"/>
    <p:sldId id="277" r:id="rId7"/>
    <p:sldId id="278" r:id="rId8"/>
    <p:sldId id="279" r:id="rId9"/>
    <p:sldId id="280" r:id="rId10"/>
    <p:sldId id="283" r:id="rId11"/>
    <p:sldId id="284" r:id="rId12"/>
    <p:sldId id="281" r:id="rId13"/>
    <p:sldId id="282" r:id="rId14"/>
    <p:sldId id="285" r:id="rId15"/>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3AC"/>
    <a:srgbClr val="178CCB"/>
    <a:srgbClr val="052049"/>
    <a:srgbClr val="90BD31"/>
    <a:srgbClr val="000000"/>
    <a:srgbClr val="EC1848"/>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70227" autoAdjust="0"/>
  </p:normalViewPr>
  <p:slideViewPr>
    <p:cSldViewPr snapToGrid="0" showGuides="1">
      <p:cViewPr varScale="1">
        <p:scale>
          <a:sx n="104" d="100"/>
          <a:sy n="104" d="100"/>
        </p:scale>
        <p:origin x="1912" y="184"/>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8/30/20</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0846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9487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52049"/>
                </a:solidFill>
                <a:effectLst/>
                <a:latin typeface="+mj-lt"/>
                <a:ea typeface="+mn-ea"/>
                <a:cs typeface="Arial" pitchFamily="34" charset="0"/>
              </a:rPr>
              <a:t>Champions training: includes education on implicit biases and microaggressions, coaching in skills related to addressing these issues, and training in how to apply thoughtful, active listening and empathy to support a more diverse, equitable, and inclusive environment</a:t>
            </a:r>
          </a:p>
          <a:p>
            <a:r>
              <a:rPr lang="en-US" sz="1200" b="1" i="0" kern="1200" dirty="0">
                <a:solidFill>
                  <a:srgbClr val="052049"/>
                </a:solidFill>
                <a:effectLst/>
                <a:latin typeface="+mj-lt"/>
                <a:ea typeface="+mn-ea"/>
                <a:cs typeface="Arial" pitchFamily="34" charset="0"/>
              </a:rPr>
              <a:t>Restorative Justice Circles</a:t>
            </a:r>
            <a:r>
              <a:rPr lang="en-US" sz="1200" b="0" i="0" kern="1200" dirty="0">
                <a:solidFill>
                  <a:srgbClr val="052049"/>
                </a:solidFill>
                <a:effectLst/>
                <a:latin typeface="+mj-lt"/>
                <a:ea typeface="+mn-ea"/>
                <a:cs typeface="Arial" pitchFamily="34" charset="0"/>
              </a:rPr>
              <a:t> (“</a:t>
            </a:r>
            <a:r>
              <a:rPr lang="en-US" sz="1200" b="1" i="0" kern="1200" dirty="0">
                <a:solidFill>
                  <a:srgbClr val="052049"/>
                </a:solidFill>
                <a:effectLst/>
                <a:latin typeface="+mj-lt"/>
                <a:ea typeface="+mn-ea"/>
                <a:cs typeface="Arial" pitchFamily="34" charset="0"/>
              </a:rPr>
              <a:t>Circles</a:t>
            </a:r>
            <a:r>
              <a:rPr lang="en-US" sz="1200" b="0" i="0" kern="1200" dirty="0">
                <a:solidFill>
                  <a:srgbClr val="052049"/>
                </a:solidFill>
                <a:effectLst/>
                <a:latin typeface="+mj-lt"/>
                <a:ea typeface="+mn-ea"/>
                <a:cs typeface="Arial" pitchFamily="34" charset="0"/>
              </a:rPr>
              <a:t>”) provide an opportunity for community members to come together to address harmful behavior in a process that explores harms and needs, obligations, and necessary engagement</a:t>
            </a:r>
          </a:p>
          <a:p>
            <a:r>
              <a:rPr lang="en-US" sz="1200" b="0" i="0" kern="1200" dirty="0">
                <a:solidFill>
                  <a:srgbClr val="052049"/>
                </a:solidFill>
                <a:effectLst/>
                <a:latin typeface="+mj-lt"/>
                <a:ea typeface="+mn-ea"/>
                <a:cs typeface="Arial" pitchFamily="34" charset="0"/>
              </a:rPr>
              <a:t>Grad 202: </a:t>
            </a:r>
            <a:r>
              <a:rPr lang="en-US" sz="1200" kern="1200" dirty="0">
                <a:solidFill>
                  <a:srgbClr val="052049"/>
                </a:solidFill>
                <a:effectLst/>
                <a:latin typeface="+mj-lt"/>
                <a:ea typeface="+mn-ea"/>
                <a:cs typeface="Arial" pitchFamily="34" charset="0"/>
              </a:rPr>
              <a:t>This introductory course provides the historical background of systemic racism in scientific research. It explores the relationship between notions of race and science and how scientific research has been informed by and perpetuates anti-Black racism. This course also examines the impact of bias and a lack of diversity in science and ways in which to address these deficiencies. Students will learn the principles of social justice-oriented scientific research and its potential. </a:t>
            </a:r>
            <a:endParaRPr lang="en-US" dirty="0"/>
          </a:p>
          <a:p>
            <a:r>
              <a:rPr lang="en-US" dirty="0"/>
              <a:t>Before I begin move on, I do not know the content of these specific trainings will be. How effective will they be?</a:t>
            </a:r>
          </a:p>
          <a:p>
            <a:r>
              <a:rPr lang="en-US" dirty="0"/>
              <a:t>What about faculty with postdocs, techs, Staff specialists etc.</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5728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rgbClr val="052049"/>
                </a:solidFill>
                <a:effectLst/>
                <a:latin typeface="+mj-lt"/>
                <a:ea typeface="+mn-ea"/>
                <a:cs typeface="Arial" pitchFamily="34" charset="0"/>
              </a:rPr>
              <a:t>Title VII</a:t>
            </a:r>
            <a:r>
              <a:rPr lang="en-US" sz="1200" b="0" i="0" kern="1200" dirty="0">
                <a:solidFill>
                  <a:srgbClr val="052049"/>
                </a:solidFill>
                <a:effectLst/>
                <a:latin typeface="+mj-lt"/>
                <a:ea typeface="+mn-ea"/>
                <a:cs typeface="Arial" pitchFamily="34" charset="0"/>
              </a:rPr>
              <a:t> prohibits employment discrimination based on race, color, religion, sex and national origin. </a:t>
            </a:r>
          </a:p>
          <a:p>
            <a:r>
              <a:rPr lang="en-US" sz="1200" b="0" i="0" kern="1200" dirty="0">
                <a:solidFill>
                  <a:srgbClr val="052049"/>
                </a:solidFill>
                <a:effectLst/>
                <a:latin typeface="+mj-lt"/>
                <a:ea typeface="+mn-ea"/>
                <a:cs typeface="Arial" pitchFamily="34" charset="0"/>
              </a:rPr>
              <a:t>Title IX of the </a:t>
            </a:r>
            <a:r>
              <a:rPr lang="en-US" sz="1200" b="1" i="0" kern="1200" dirty="0">
                <a:solidFill>
                  <a:srgbClr val="052049"/>
                </a:solidFill>
                <a:effectLst/>
                <a:latin typeface="+mj-lt"/>
                <a:ea typeface="+mn-ea"/>
                <a:cs typeface="Arial" pitchFamily="34" charset="0"/>
              </a:rPr>
              <a:t>Education</a:t>
            </a:r>
            <a:r>
              <a:rPr lang="en-US" sz="1200" b="0" i="0" kern="1200" dirty="0">
                <a:solidFill>
                  <a:srgbClr val="052049"/>
                </a:solidFill>
                <a:effectLst/>
                <a:latin typeface="+mj-lt"/>
                <a:ea typeface="+mn-ea"/>
                <a:cs typeface="Arial" pitchFamily="34" charset="0"/>
              </a:rPr>
              <a:t> Amendments Act of 1972 is a federal law that states: "No person in the United States shall, on the basis of sex, be excluded from participation in, be denied the benefits of, or be subjected to discrimination under any </a:t>
            </a:r>
            <a:r>
              <a:rPr lang="en-US" sz="1200" b="1" i="0" kern="1200" dirty="0">
                <a:solidFill>
                  <a:srgbClr val="052049"/>
                </a:solidFill>
                <a:effectLst/>
                <a:latin typeface="+mj-lt"/>
                <a:ea typeface="+mn-ea"/>
                <a:cs typeface="Arial" pitchFamily="34" charset="0"/>
              </a:rPr>
              <a:t>education</a:t>
            </a:r>
            <a:r>
              <a:rPr lang="en-US" sz="1200" b="0" i="0" kern="1200" dirty="0">
                <a:solidFill>
                  <a:srgbClr val="052049"/>
                </a:solidFill>
                <a:effectLst/>
                <a:latin typeface="+mj-lt"/>
                <a:ea typeface="+mn-ea"/>
                <a:cs typeface="Arial" pitchFamily="34" charset="0"/>
              </a:rPr>
              <a:t> program or activity receiving Federal financial assistance</a:t>
            </a: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3292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rgbClr val="052049"/>
                </a:solidFill>
                <a:effectLst/>
                <a:latin typeface="+mj-lt"/>
                <a:ea typeface="+mn-ea"/>
                <a:cs typeface="Arial" pitchFamily="34" charset="0"/>
              </a:rPr>
              <a:t>Title VII</a:t>
            </a:r>
            <a:r>
              <a:rPr lang="en-US" sz="1200" b="0" i="0" kern="1200" dirty="0">
                <a:solidFill>
                  <a:srgbClr val="052049"/>
                </a:solidFill>
                <a:effectLst/>
                <a:latin typeface="+mj-lt"/>
                <a:ea typeface="+mn-ea"/>
                <a:cs typeface="Arial" pitchFamily="34" charset="0"/>
              </a:rPr>
              <a:t> prohibits employment discrimination based on race, color, religion, sex and national origin. </a:t>
            </a:r>
          </a:p>
          <a:p>
            <a:r>
              <a:rPr lang="en-US" sz="1200" b="0" i="0" kern="1200" dirty="0">
                <a:solidFill>
                  <a:srgbClr val="052049"/>
                </a:solidFill>
                <a:effectLst/>
                <a:latin typeface="+mj-lt"/>
                <a:ea typeface="+mn-ea"/>
                <a:cs typeface="Arial" pitchFamily="34" charset="0"/>
              </a:rPr>
              <a:t>Title IX of the </a:t>
            </a:r>
            <a:r>
              <a:rPr lang="en-US" sz="1200" b="1" i="0" kern="1200" dirty="0">
                <a:solidFill>
                  <a:srgbClr val="052049"/>
                </a:solidFill>
                <a:effectLst/>
                <a:latin typeface="+mj-lt"/>
                <a:ea typeface="+mn-ea"/>
                <a:cs typeface="Arial" pitchFamily="34" charset="0"/>
              </a:rPr>
              <a:t>Education</a:t>
            </a:r>
            <a:r>
              <a:rPr lang="en-US" sz="1200" b="0" i="0" kern="1200" dirty="0">
                <a:solidFill>
                  <a:srgbClr val="052049"/>
                </a:solidFill>
                <a:effectLst/>
                <a:latin typeface="+mj-lt"/>
                <a:ea typeface="+mn-ea"/>
                <a:cs typeface="Arial" pitchFamily="34" charset="0"/>
              </a:rPr>
              <a:t> Amendments Act of 1972 is a federal law that states: "No person in the United States shall, on the basis of sex, be excluded from participation in, be denied the benefits of, or be subjected to discrimination under any </a:t>
            </a:r>
            <a:r>
              <a:rPr lang="en-US" sz="1200" b="1" i="0" kern="1200" dirty="0">
                <a:solidFill>
                  <a:srgbClr val="052049"/>
                </a:solidFill>
                <a:effectLst/>
                <a:latin typeface="+mj-lt"/>
                <a:ea typeface="+mn-ea"/>
                <a:cs typeface="Arial" pitchFamily="34" charset="0"/>
              </a:rPr>
              <a:t>education</a:t>
            </a:r>
            <a:r>
              <a:rPr lang="en-US" sz="1200" b="0" i="0" kern="1200" dirty="0">
                <a:solidFill>
                  <a:srgbClr val="052049"/>
                </a:solidFill>
                <a:effectLst/>
                <a:latin typeface="+mj-lt"/>
                <a:ea typeface="+mn-ea"/>
                <a:cs typeface="Arial" pitchFamily="34" charset="0"/>
              </a:rPr>
              <a:t> program or activity receiving Federal financial assistance</a:t>
            </a: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1388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outreach at </a:t>
            </a:r>
            <a:r>
              <a:rPr lang="en-US" dirty="0" err="1"/>
              <a:t>uc</a:t>
            </a:r>
            <a:r>
              <a:rPr lang="en-US" dirty="0"/>
              <a:t> and </a:t>
            </a:r>
            <a:r>
              <a:rPr lang="en-US" dirty="0" err="1"/>
              <a:t>csu</a:t>
            </a:r>
            <a:r>
              <a:rPr lang="en-US" dirty="0"/>
              <a:t>, minority serving institutions, ABRCMS, NSBE and SACNAS</a:t>
            </a:r>
          </a:p>
          <a:p>
            <a:r>
              <a:rPr lang="en-US" dirty="0"/>
              <a:t>4: to ensure longevity and make sure practices are implemented</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83189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80726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7077"/>
            <a:ext cx="2073965" cy="535440"/>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78CCB"/>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78CCB"/>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78CCB"/>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rgbClr val="18A3AC"/>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rgbClr val="178CCB"/>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178CCB"/>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18A3AC"/>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5694"/>
            <a:ext cx="2073965" cy="536823"/>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5694"/>
            <a:ext cx="2073965" cy="536823"/>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7321" y="12971"/>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9144"/>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rgbClr val="178CCB"/>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8/30/20</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5694"/>
            <a:ext cx="2073965" cy="536823"/>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8A3AC"/>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99"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8/31/20</a:t>
            </a:r>
          </a:p>
        </p:txBody>
      </p:sp>
      <p:sp>
        <p:nvSpPr>
          <p:cNvPr id="3" name="Title 2"/>
          <p:cNvSpPr>
            <a:spLocks noGrp="1"/>
          </p:cNvSpPr>
          <p:nvPr>
            <p:ph type="title"/>
          </p:nvPr>
        </p:nvSpPr>
        <p:spPr>
          <a:xfrm>
            <a:off x="784273" y="1215818"/>
            <a:ext cx="5112944" cy="1311963"/>
          </a:xfrm>
        </p:spPr>
        <p:txBody>
          <a:bodyPr/>
          <a:lstStyle/>
          <a:p>
            <a:r>
              <a:rPr lang="en-US" dirty="0"/>
              <a:t>Faculty-Student Diversity, Equity and Inclusion Task Force Update</a:t>
            </a:r>
          </a:p>
        </p:txBody>
      </p:sp>
      <p:sp>
        <p:nvSpPr>
          <p:cNvPr id="5" name="Text Placeholder 4"/>
          <p:cNvSpPr>
            <a:spLocks noGrp="1"/>
          </p:cNvSpPr>
          <p:nvPr>
            <p:ph type="body" sz="quarter" idx="10"/>
          </p:nvPr>
        </p:nvSpPr>
        <p:spPr/>
        <p:txBody>
          <a:bodyPr/>
          <a:lstStyle/>
          <a:p>
            <a:r>
              <a:rPr lang="en-US" dirty="0"/>
              <a:t>Yewande Alabi</a:t>
            </a:r>
          </a:p>
        </p:txBody>
      </p:sp>
      <p:pic>
        <p:nvPicPr>
          <p:cNvPr id="7" name="Picture 6">
            <a:extLst>
              <a:ext uri="{FF2B5EF4-FFF2-40B4-BE49-F238E27FC236}">
                <a16:creationId xmlns:a16="http://schemas.microsoft.com/office/drawing/2014/main" id="{824322F0-C4E8-7F47-B96D-1D1D053E6141}"/>
              </a:ext>
            </a:extLst>
          </p:cNvPr>
          <p:cNvPicPr>
            <a:picLocks noChangeAspect="1"/>
          </p:cNvPicPr>
          <p:nvPr/>
        </p:nvPicPr>
        <p:blipFill>
          <a:blip r:embed="rId3"/>
          <a:stretch>
            <a:fillRect/>
          </a:stretch>
        </p:blipFill>
        <p:spPr>
          <a:xfrm>
            <a:off x="1748550" y="200547"/>
            <a:ext cx="1282700" cy="647700"/>
          </a:xfrm>
          <a:prstGeom prst="rect">
            <a:avLst/>
          </a:prstGeom>
        </p:spPr>
      </p:pic>
    </p:spTree>
    <p:extLst>
      <p:ext uri="{BB962C8B-B14F-4D97-AF65-F5344CB8AC3E}">
        <p14:creationId xmlns:p14="http://schemas.microsoft.com/office/powerpoint/2010/main" val="12347036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6FE2D7-4009-3D44-B045-17438F5672DC}"/>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789377B2-3FCA-5246-800D-1DFF889C84CB}"/>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a:extLst>
              <a:ext uri="{FF2B5EF4-FFF2-40B4-BE49-F238E27FC236}">
                <a16:creationId xmlns:a16="http://schemas.microsoft.com/office/drawing/2014/main" id="{18A030C0-A515-4443-A8F9-CDCDF1918B9A}"/>
              </a:ext>
            </a:extLst>
          </p:cNvPr>
          <p:cNvSpPr>
            <a:spLocks noGrp="1"/>
          </p:cNvSpPr>
          <p:nvPr>
            <p:ph type="title"/>
          </p:nvPr>
        </p:nvSpPr>
        <p:spPr/>
        <p:txBody>
          <a:bodyPr/>
          <a:lstStyle/>
          <a:p>
            <a:r>
              <a:rPr lang="en-US" dirty="0"/>
              <a:t>Conclusion</a:t>
            </a:r>
          </a:p>
        </p:txBody>
      </p:sp>
      <p:sp>
        <p:nvSpPr>
          <p:cNvPr id="5" name="Text Placeholder 4">
            <a:extLst>
              <a:ext uri="{FF2B5EF4-FFF2-40B4-BE49-F238E27FC236}">
                <a16:creationId xmlns:a16="http://schemas.microsoft.com/office/drawing/2014/main" id="{0DF4CF04-649D-D343-B790-57B161D838FF}"/>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9179A0D5-82A4-3146-BBF5-D0CF51E2A485}"/>
              </a:ext>
            </a:extLst>
          </p:cNvPr>
          <p:cNvSpPr>
            <a:spLocks noGrp="1"/>
          </p:cNvSpPr>
          <p:nvPr>
            <p:ph idx="1"/>
          </p:nvPr>
        </p:nvSpPr>
        <p:spPr/>
        <p:txBody>
          <a:bodyPr/>
          <a:lstStyle/>
          <a:p>
            <a:r>
              <a:rPr lang="en-US" sz="2400" dirty="0"/>
              <a:t>I want to emphasize that many of these initiatives and ideas aren’t new</a:t>
            </a:r>
          </a:p>
          <a:p>
            <a:r>
              <a:rPr lang="en-US" sz="2400" dirty="0"/>
              <a:t>I also want to emphasize the work that </a:t>
            </a:r>
            <a:r>
              <a:rPr lang="en-US" sz="2400" dirty="0" err="1"/>
              <a:t>D’Anne</a:t>
            </a:r>
            <a:r>
              <a:rPr lang="en-US" sz="2400" dirty="0"/>
              <a:t> Duncan is doing</a:t>
            </a:r>
          </a:p>
          <a:p>
            <a:r>
              <a:rPr lang="en-US" sz="2400" dirty="0"/>
              <a:t>The work is just getting started </a:t>
            </a:r>
          </a:p>
        </p:txBody>
      </p:sp>
    </p:spTree>
    <p:extLst>
      <p:ext uri="{BB962C8B-B14F-4D97-AF65-F5344CB8AC3E}">
        <p14:creationId xmlns:p14="http://schemas.microsoft.com/office/powerpoint/2010/main" val="1360158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E17A50-73EF-944F-81EA-ED87197F67F4}"/>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69AD7853-3330-3B48-B9F6-A52F3CC96D9E}"/>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Title 3">
            <a:extLst>
              <a:ext uri="{FF2B5EF4-FFF2-40B4-BE49-F238E27FC236}">
                <a16:creationId xmlns:a16="http://schemas.microsoft.com/office/drawing/2014/main" id="{57E6B422-3206-2243-8072-BC412F595F6D}"/>
              </a:ext>
            </a:extLst>
          </p:cNvPr>
          <p:cNvSpPr>
            <a:spLocks noGrp="1"/>
          </p:cNvSpPr>
          <p:nvPr>
            <p:ph type="title"/>
          </p:nvPr>
        </p:nvSpPr>
        <p:spPr/>
        <p:txBody>
          <a:bodyPr/>
          <a:lstStyle/>
          <a:p>
            <a:r>
              <a:rPr lang="en-US" dirty="0"/>
              <a:t>Task Force Goal</a:t>
            </a:r>
          </a:p>
        </p:txBody>
      </p:sp>
      <p:sp>
        <p:nvSpPr>
          <p:cNvPr id="5" name="Text Placeholder 4">
            <a:extLst>
              <a:ext uri="{FF2B5EF4-FFF2-40B4-BE49-F238E27FC236}">
                <a16:creationId xmlns:a16="http://schemas.microsoft.com/office/drawing/2014/main" id="{105A43F1-6549-5D4B-98A0-023D216F0609}"/>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43E891A7-ED23-D144-B469-E2CED1721F20}"/>
              </a:ext>
            </a:extLst>
          </p:cNvPr>
          <p:cNvSpPr>
            <a:spLocks noGrp="1"/>
          </p:cNvSpPr>
          <p:nvPr>
            <p:ph idx="1"/>
          </p:nvPr>
        </p:nvSpPr>
        <p:spPr/>
        <p:txBody>
          <a:bodyPr/>
          <a:lstStyle/>
          <a:p>
            <a:r>
              <a:rPr lang="en-US" dirty="0"/>
              <a:t>Create a list of recommendations that clearly </a:t>
            </a:r>
            <a:r>
              <a:rPr lang="en-US" dirty="0" err="1"/>
              <a:t>enuinciates</a:t>
            </a:r>
            <a:r>
              <a:rPr lang="en-US" dirty="0"/>
              <a:t> a common set of diversity, equity and inclusion practices across graduate programs</a:t>
            </a:r>
          </a:p>
        </p:txBody>
      </p:sp>
    </p:spTree>
    <p:extLst>
      <p:ext uri="{BB962C8B-B14F-4D97-AF65-F5344CB8AC3E}">
        <p14:creationId xmlns:p14="http://schemas.microsoft.com/office/powerpoint/2010/main" val="17023850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CAB2D6-D610-2E41-8F6D-FB4506F29616}"/>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AC0C90CD-9918-5F46-B8C4-98E9C17DDE7F}"/>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3">
            <a:extLst>
              <a:ext uri="{FF2B5EF4-FFF2-40B4-BE49-F238E27FC236}">
                <a16:creationId xmlns:a16="http://schemas.microsoft.com/office/drawing/2014/main" id="{4A1A5D45-24C7-5542-9C15-13EC2BAB25BD}"/>
              </a:ext>
            </a:extLst>
          </p:cNvPr>
          <p:cNvSpPr>
            <a:spLocks noGrp="1"/>
          </p:cNvSpPr>
          <p:nvPr>
            <p:ph type="title"/>
          </p:nvPr>
        </p:nvSpPr>
        <p:spPr/>
        <p:txBody>
          <a:bodyPr/>
          <a:lstStyle/>
          <a:p>
            <a:r>
              <a:rPr lang="en-US" dirty="0"/>
              <a:t>#1 Training</a:t>
            </a:r>
          </a:p>
        </p:txBody>
      </p:sp>
      <p:sp>
        <p:nvSpPr>
          <p:cNvPr id="5" name="Text Placeholder 4">
            <a:extLst>
              <a:ext uri="{FF2B5EF4-FFF2-40B4-BE49-F238E27FC236}">
                <a16:creationId xmlns:a16="http://schemas.microsoft.com/office/drawing/2014/main" id="{4835BE48-CB5E-9C44-B678-538E536F2E67}"/>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E0992078-91D3-C947-8401-18FE60335AC2}"/>
              </a:ext>
            </a:extLst>
          </p:cNvPr>
          <p:cNvSpPr>
            <a:spLocks noGrp="1"/>
          </p:cNvSpPr>
          <p:nvPr>
            <p:ph idx="1"/>
          </p:nvPr>
        </p:nvSpPr>
        <p:spPr/>
        <p:txBody>
          <a:bodyPr/>
          <a:lstStyle/>
          <a:p>
            <a:r>
              <a:rPr lang="en-US" sz="2100" dirty="0"/>
              <a:t>Require all faculty who have a basic science PhD student in their lab to take the DEI Champion’s training and take at least one additional training per year thereafter</a:t>
            </a:r>
          </a:p>
          <a:p>
            <a:r>
              <a:rPr lang="en-US" sz="2100" dirty="0"/>
              <a:t>Require incoming first year students to participate in the Restorative Justice Circle and take GRAD 202 in their first year</a:t>
            </a:r>
          </a:p>
          <a:p>
            <a:r>
              <a:rPr lang="en-US" sz="2100" dirty="0"/>
              <a:t>Restorative Justice Circles and </a:t>
            </a:r>
            <a:r>
              <a:rPr lang="en-US" dirty="0"/>
              <a:t>conversations about equity, inclusion, and identity will be incorporated</a:t>
            </a:r>
            <a:r>
              <a:rPr lang="en-US" sz="2100" dirty="0"/>
              <a:t> into 3</a:t>
            </a:r>
            <a:r>
              <a:rPr lang="en-US" sz="2100" baseline="30000" dirty="0"/>
              <a:t>rd</a:t>
            </a:r>
            <a:r>
              <a:rPr lang="en-US" sz="2100" dirty="0"/>
              <a:t> year reorientation</a:t>
            </a:r>
          </a:p>
          <a:p>
            <a:pPr marL="0" indent="0">
              <a:buNone/>
            </a:pPr>
            <a:endParaRPr lang="en-US" sz="2100" dirty="0"/>
          </a:p>
        </p:txBody>
      </p:sp>
    </p:spTree>
    <p:extLst>
      <p:ext uri="{BB962C8B-B14F-4D97-AF65-F5344CB8AC3E}">
        <p14:creationId xmlns:p14="http://schemas.microsoft.com/office/powerpoint/2010/main" val="8674870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8F208B-AAA8-8240-8D22-1AA46A16CC5A}"/>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665E64CB-0040-5242-8624-D9C1A3858B1F}"/>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7E8D44DB-11EB-D34F-BEA2-0582994B449F}"/>
              </a:ext>
            </a:extLst>
          </p:cNvPr>
          <p:cNvSpPr>
            <a:spLocks noGrp="1"/>
          </p:cNvSpPr>
          <p:nvPr>
            <p:ph type="title"/>
          </p:nvPr>
        </p:nvSpPr>
        <p:spPr/>
        <p:txBody>
          <a:bodyPr/>
          <a:lstStyle/>
          <a:p>
            <a:r>
              <a:rPr lang="en-US" dirty="0"/>
              <a:t>#2 Celebrate Diversity on Campus</a:t>
            </a:r>
          </a:p>
        </p:txBody>
      </p:sp>
      <p:sp>
        <p:nvSpPr>
          <p:cNvPr id="5" name="Text Placeholder 4">
            <a:extLst>
              <a:ext uri="{FF2B5EF4-FFF2-40B4-BE49-F238E27FC236}">
                <a16:creationId xmlns:a16="http://schemas.microsoft.com/office/drawing/2014/main" id="{D3E48209-1A10-4A4C-B4AF-183909432F63}"/>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CE9550B2-AA74-134A-BED2-6FC6612409E4}"/>
              </a:ext>
            </a:extLst>
          </p:cNvPr>
          <p:cNvSpPr>
            <a:spLocks noGrp="1"/>
          </p:cNvSpPr>
          <p:nvPr>
            <p:ph idx="1"/>
          </p:nvPr>
        </p:nvSpPr>
        <p:spPr/>
        <p:txBody>
          <a:bodyPr/>
          <a:lstStyle/>
          <a:p>
            <a:r>
              <a:rPr lang="en-US" dirty="0"/>
              <a:t>Add named speaker slots for BIPOC and LGBTQ speakers annually</a:t>
            </a:r>
          </a:p>
          <a:p>
            <a:r>
              <a:rPr lang="en-US" dirty="0"/>
              <a:t>Add at least one slot per year for a speaker who is conducting academic research on racism in society to the seminar series associated with each graduate program</a:t>
            </a:r>
          </a:p>
          <a:p>
            <a:pPr lvl="1"/>
            <a:r>
              <a:rPr lang="en-US" dirty="0"/>
              <a:t>Help to facilitate seminars from UCSF faculty and outside of UCSF who are conducting research on racism in science and in our society</a:t>
            </a:r>
          </a:p>
        </p:txBody>
      </p:sp>
    </p:spTree>
    <p:extLst>
      <p:ext uri="{BB962C8B-B14F-4D97-AF65-F5344CB8AC3E}">
        <p14:creationId xmlns:p14="http://schemas.microsoft.com/office/powerpoint/2010/main" val="31047185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118FAF-3DEE-5A46-BCF0-0C56CB45154C}"/>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22D2652C-9DF6-BB41-861A-BAC4455FD095}"/>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E1BE7A4E-6E7E-D844-8F68-F1BDAAE03ED6}"/>
              </a:ext>
            </a:extLst>
          </p:cNvPr>
          <p:cNvSpPr>
            <a:spLocks noGrp="1"/>
          </p:cNvSpPr>
          <p:nvPr>
            <p:ph type="title"/>
          </p:nvPr>
        </p:nvSpPr>
        <p:spPr>
          <a:xfrm>
            <a:off x="459683" y="792455"/>
            <a:ext cx="8173580" cy="458587"/>
          </a:xfrm>
        </p:spPr>
        <p:txBody>
          <a:bodyPr/>
          <a:lstStyle/>
          <a:p>
            <a:r>
              <a:rPr lang="en-US" dirty="0"/>
              <a:t>#3 Faculty Code of Conduct and Accountability</a:t>
            </a:r>
          </a:p>
        </p:txBody>
      </p:sp>
      <p:sp>
        <p:nvSpPr>
          <p:cNvPr id="6" name="Content Placeholder 5">
            <a:extLst>
              <a:ext uri="{FF2B5EF4-FFF2-40B4-BE49-F238E27FC236}">
                <a16:creationId xmlns:a16="http://schemas.microsoft.com/office/drawing/2014/main" id="{CB23CA57-67BD-0741-B490-27E965FB0D1F}"/>
              </a:ext>
            </a:extLst>
          </p:cNvPr>
          <p:cNvSpPr>
            <a:spLocks noGrp="1"/>
          </p:cNvSpPr>
          <p:nvPr>
            <p:ph idx="1"/>
          </p:nvPr>
        </p:nvSpPr>
        <p:spPr/>
        <p:txBody>
          <a:bodyPr/>
          <a:lstStyle/>
          <a:p>
            <a:pPr lvl="0"/>
            <a:r>
              <a:rPr lang="en-US" dirty="0"/>
              <a:t>Develop a Faculty Code of Conduct, to be adopted by all basic science PhD programs </a:t>
            </a:r>
          </a:p>
          <a:p>
            <a:pPr lvl="1"/>
            <a:r>
              <a:rPr lang="en-US" dirty="0"/>
              <a:t>articulate expectations for faculty conduct </a:t>
            </a:r>
          </a:p>
          <a:p>
            <a:pPr lvl="1"/>
            <a:r>
              <a:rPr lang="en-US" dirty="0"/>
              <a:t>describe faculty mentor training requirements</a:t>
            </a:r>
          </a:p>
          <a:p>
            <a:pPr lvl="1"/>
            <a:r>
              <a:rPr lang="en-US" dirty="0"/>
              <a:t>specify consequences for non-compliance </a:t>
            </a:r>
          </a:p>
          <a:p>
            <a:pPr lvl="1"/>
            <a:r>
              <a:rPr lang="en-US" dirty="0"/>
              <a:t>Post policy on graduate program websites and require faculty to attest to the policy annually </a:t>
            </a:r>
          </a:p>
          <a:p>
            <a:pPr marL="0" indent="0">
              <a:buNone/>
            </a:pPr>
            <a:endParaRPr lang="en-US" dirty="0"/>
          </a:p>
        </p:txBody>
      </p:sp>
    </p:spTree>
    <p:extLst>
      <p:ext uri="{BB962C8B-B14F-4D97-AF65-F5344CB8AC3E}">
        <p14:creationId xmlns:p14="http://schemas.microsoft.com/office/powerpoint/2010/main" val="24455173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118FAF-3DEE-5A46-BCF0-0C56CB45154C}"/>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22D2652C-9DF6-BB41-861A-BAC4455FD095}"/>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4" name="Title 3">
            <a:extLst>
              <a:ext uri="{FF2B5EF4-FFF2-40B4-BE49-F238E27FC236}">
                <a16:creationId xmlns:a16="http://schemas.microsoft.com/office/drawing/2014/main" id="{E1BE7A4E-6E7E-D844-8F68-F1BDAAE03ED6}"/>
              </a:ext>
            </a:extLst>
          </p:cNvPr>
          <p:cNvSpPr>
            <a:spLocks noGrp="1"/>
          </p:cNvSpPr>
          <p:nvPr>
            <p:ph type="title"/>
          </p:nvPr>
        </p:nvSpPr>
        <p:spPr>
          <a:xfrm>
            <a:off x="459683" y="792455"/>
            <a:ext cx="8173580" cy="458587"/>
          </a:xfrm>
        </p:spPr>
        <p:txBody>
          <a:bodyPr/>
          <a:lstStyle/>
          <a:p>
            <a:r>
              <a:rPr lang="en-US" dirty="0"/>
              <a:t>#3 Faculty Code of Conduct and Accountability</a:t>
            </a:r>
          </a:p>
        </p:txBody>
      </p:sp>
      <p:sp>
        <p:nvSpPr>
          <p:cNvPr id="6" name="Content Placeholder 5">
            <a:extLst>
              <a:ext uri="{FF2B5EF4-FFF2-40B4-BE49-F238E27FC236}">
                <a16:creationId xmlns:a16="http://schemas.microsoft.com/office/drawing/2014/main" id="{CB23CA57-67BD-0741-B490-27E965FB0D1F}"/>
              </a:ext>
            </a:extLst>
          </p:cNvPr>
          <p:cNvSpPr>
            <a:spLocks noGrp="1"/>
          </p:cNvSpPr>
          <p:nvPr>
            <p:ph idx="1"/>
          </p:nvPr>
        </p:nvSpPr>
        <p:spPr/>
        <p:txBody>
          <a:bodyPr/>
          <a:lstStyle/>
          <a:p>
            <a:r>
              <a:rPr lang="en-US" dirty="0"/>
              <a:t>Any faculty found to be non-compliant, which automatically includes faculty in violation of Title VII and Title IX will be removed from the program immediately.</a:t>
            </a:r>
          </a:p>
          <a:p>
            <a:pPr lvl="1"/>
            <a:r>
              <a:rPr lang="en-US" dirty="0"/>
              <a:t>Students currently in the lab may be allowed to continue but the faculty member will not be allowed to take any new students or participate in other program activities </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25728831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118FAF-3DEE-5A46-BCF0-0C56CB45154C}"/>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22D2652C-9DF6-BB41-861A-BAC4455FD095}"/>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4" name="Title 3">
            <a:extLst>
              <a:ext uri="{FF2B5EF4-FFF2-40B4-BE49-F238E27FC236}">
                <a16:creationId xmlns:a16="http://schemas.microsoft.com/office/drawing/2014/main" id="{E1BE7A4E-6E7E-D844-8F68-F1BDAAE03ED6}"/>
              </a:ext>
            </a:extLst>
          </p:cNvPr>
          <p:cNvSpPr>
            <a:spLocks noGrp="1"/>
          </p:cNvSpPr>
          <p:nvPr>
            <p:ph type="title"/>
          </p:nvPr>
        </p:nvSpPr>
        <p:spPr>
          <a:xfrm>
            <a:off x="459683" y="792455"/>
            <a:ext cx="8173580" cy="458587"/>
          </a:xfrm>
        </p:spPr>
        <p:txBody>
          <a:bodyPr/>
          <a:lstStyle/>
          <a:p>
            <a:r>
              <a:rPr lang="en-US" dirty="0"/>
              <a:t>#3 Faculty Code of Conduct and Accountability</a:t>
            </a:r>
          </a:p>
        </p:txBody>
      </p:sp>
      <p:sp>
        <p:nvSpPr>
          <p:cNvPr id="6" name="Content Placeholder 5">
            <a:extLst>
              <a:ext uri="{FF2B5EF4-FFF2-40B4-BE49-F238E27FC236}">
                <a16:creationId xmlns:a16="http://schemas.microsoft.com/office/drawing/2014/main" id="{CB23CA57-67BD-0741-B490-27E965FB0D1F}"/>
              </a:ext>
            </a:extLst>
          </p:cNvPr>
          <p:cNvSpPr>
            <a:spLocks noGrp="1"/>
          </p:cNvSpPr>
          <p:nvPr>
            <p:ph idx="1"/>
          </p:nvPr>
        </p:nvSpPr>
        <p:spPr/>
        <p:txBody>
          <a:bodyPr/>
          <a:lstStyle/>
          <a:p>
            <a:r>
              <a:rPr lang="en-US" dirty="0"/>
              <a:t>All programs will develop and post their intervention strategies to deal with student/faculty issues, so that students will know who to contact for help as soon as an issue arises, and faculty will have a well-defined process to follow. </a:t>
            </a:r>
          </a:p>
          <a:p>
            <a:endParaRPr lang="en-US" dirty="0"/>
          </a:p>
          <a:p>
            <a:pPr marL="0" indent="0">
              <a:buNone/>
            </a:pPr>
            <a:endParaRPr lang="en-US" dirty="0"/>
          </a:p>
        </p:txBody>
      </p:sp>
    </p:spTree>
    <p:extLst>
      <p:ext uri="{BB962C8B-B14F-4D97-AF65-F5344CB8AC3E}">
        <p14:creationId xmlns:p14="http://schemas.microsoft.com/office/powerpoint/2010/main" val="21190991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2A5284-A28A-0A49-B6A1-2A2FC764BA27}"/>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8F92557C-7CE4-AC4E-803D-055FDBEF32A2}"/>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BD34E702-96EE-4D4D-8977-7DF949DF166C}"/>
              </a:ext>
            </a:extLst>
          </p:cNvPr>
          <p:cNvSpPr>
            <a:spLocks noGrp="1"/>
          </p:cNvSpPr>
          <p:nvPr>
            <p:ph type="title"/>
          </p:nvPr>
        </p:nvSpPr>
        <p:spPr>
          <a:xfrm>
            <a:off x="459683" y="793659"/>
            <a:ext cx="8173580" cy="458587"/>
          </a:xfrm>
        </p:spPr>
        <p:txBody>
          <a:bodyPr/>
          <a:lstStyle/>
          <a:p>
            <a:r>
              <a:rPr lang="en-US" dirty="0"/>
              <a:t>#4 Promote Equity and Inclusion in Programs</a:t>
            </a:r>
          </a:p>
        </p:txBody>
      </p:sp>
      <p:sp>
        <p:nvSpPr>
          <p:cNvPr id="6" name="Content Placeholder 5">
            <a:extLst>
              <a:ext uri="{FF2B5EF4-FFF2-40B4-BE49-F238E27FC236}">
                <a16:creationId xmlns:a16="http://schemas.microsoft.com/office/drawing/2014/main" id="{F8E1A827-748C-FE41-BE3E-48C74857DD3C}"/>
              </a:ext>
            </a:extLst>
          </p:cNvPr>
          <p:cNvSpPr>
            <a:spLocks noGrp="1"/>
          </p:cNvSpPr>
          <p:nvPr>
            <p:ph idx="1"/>
          </p:nvPr>
        </p:nvSpPr>
        <p:spPr/>
        <p:txBody>
          <a:bodyPr/>
          <a:lstStyle/>
          <a:p>
            <a:r>
              <a:rPr lang="en-US" dirty="0"/>
              <a:t>Evaluate program admissions processes to advise on best practices for reviewing applications from BIPOC applicants</a:t>
            </a:r>
          </a:p>
          <a:p>
            <a:pPr lvl="0"/>
            <a:r>
              <a:rPr lang="en-US" dirty="0"/>
              <a:t>Implement changes to improve outreach, recruitment and retention of BIPOC applicants </a:t>
            </a:r>
          </a:p>
          <a:p>
            <a:r>
              <a:rPr lang="en-US" dirty="0"/>
              <a:t>Conduct an annual climate survey of students and distribute results to faculty, students, and administrators</a:t>
            </a:r>
          </a:p>
          <a:p>
            <a:r>
              <a:rPr lang="en-US" dirty="0"/>
              <a:t>Coordinate a Task Force to follow up in one year to assess the implementation of these plans</a:t>
            </a:r>
          </a:p>
          <a:p>
            <a:endParaRPr lang="en-US" dirty="0"/>
          </a:p>
        </p:txBody>
      </p:sp>
    </p:spTree>
    <p:extLst>
      <p:ext uri="{BB962C8B-B14F-4D97-AF65-F5344CB8AC3E}">
        <p14:creationId xmlns:p14="http://schemas.microsoft.com/office/powerpoint/2010/main" val="19325822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1E1D33-9DD4-4F4D-B490-CBDE937F584C}"/>
              </a:ext>
            </a:extLst>
          </p:cNvPr>
          <p:cNvSpPr>
            <a:spLocks noGrp="1"/>
          </p:cNvSpPr>
          <p:nvPr>
            <p:ph type="ftr" sz="quarter" idx="12"/>
          </p:nvPr>
        </p:nvSpPr>
        <p:spPr/>
        <p:txBody>
          <a:bodyPr/>
          <a:lstStyle/>
          <a:p>
            <a:r>
              <a:rPr lang="en-US" dirty="0"/>
              <a:t>Faculty-Student Diversity, Equity and Inclusion Task Force Update</a:t>
            </a:r>
          </a:p>
        </p:txBody>
      </p:sp>
      <p:sp>
        <p:nvSpPr>
          <p:cNvPr id="3" name="Slide Number Placeholder 2">
            <a:extLst>
              <a:ext uri="{FF2B5EF4-FFF2-40B4-BE49-F238E27FC236}">
                <a16:creationId xmlns:a16="http://schemas.microsoft.com/office/drawing/2014/main" id="{E34DB666-8F91-ED44-B4B6-16F54A1A8EE1}"/>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a:extLst>
              <a:ext uri="{FF2B5EF4-FFF2-40B4-BE49-F238E27FC236}">
                <a16:creationId xmlns:a16="http://schemas.microsoft.com/office/drawing/2014/main" id="{AA20EBED-070E-5F42-A6D3-BF5C3F306C38}"/>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9FEFDF42-FC80-BE43-A34A-B8007B08CFDA}"/>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E57B037D-575A-304D-89FA-0F73FB235BA5}"/>
              </a:ext>
            </a:extLst>
          </p:cNvPr>
          <p:cNvSpPr>
            <a:spLocks noGrp="1"/>
          </p:cNvSpPr>
          <p:nvPr>
            <p:ph idx="1"/>
          </p:nvPr>
        </p:nvSpPr>
        <p:spPr/>
        <p:txBody>
          <a:bodyPr/>
          <a:lstStyle/>
          <a:p>
            <a:r>
              <a:rPr lang="en-US" dirty="0"/>
              <a:t>These changes should be spearheaded by faculty and administrators with input from students but students should not be expected to take on the responsibility of making sure they happen, especially without being financially compensated</a:t>
            </a:r>
          </a:p>
        </p:txBody>
      </p:sp>
    </p:spTree>
    <p:extLst>
      <p:ext uri="{BB962C8B-B14F-4D97-AF65-F5344CB8AC3E}">
        <p14:creationId xmlns:p14="http://schemas.microsoft.com/office/powerpoint/2010/main" val="325506316"/>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marL="295275" marR="0" indent="-295275" algn="l" defTabSz="640080" rtl="0" eaLnBrk="1" fontAlgn="auto" latinLnBrk="0" hangingPunct="1">
          <a:lnSpc>
            <a:spcPct val="100000"/>
          </a:lnSpc>
          <a:spcBef>
            <a:spcPts val="0"/>
          </a:spcBef>
          <a:spcAft>
            <a:spcPts val="1000"/>
          </a:spcAft>
          <a:buClr>
            <a:srgbClr val="0093D0"/>
          </a:buClr>
          <a:buSzPct val="80000"/>
          <a:buFont typeface="Wingdings" charset="2"/>
          <a:buChar char="§"/>
          <a:tabLst/>
          <a:defRPr kumimoji="0" sz="2200" b="0" i="0" u="none" strike="noStrike" kern="1200" cap="none" spc="0" normalizeH="0" baseline="0" noProof="0" dirty="0" smtClean="0">
            <a:ln>
              <a:noFill/>
            </a:ln>
            <a:solidFill>
              <a:srgbClr val="052049"/>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2986</TotalTime>
  <Words>989</Words>
  <Application>Microsoft Macintosh PowerPoint</Application>
  <PresentationFormat>On-screen Show (16:9)</PresentationFormat>
  <Paragraphs>77</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.AppleSystemUIFont</vt:lpstr>
      <vt:lpstr>Arial</vt:lpstr>
      <vt:lpstr>Garamond</vt:lpstr>
      <vt:lpstr>Wingdings</vt:lpstr>
      <vt:lpstr>UCSF Classic</vt:lpstr>
      <vt:lpstr>UCSF Contemporary</vt:lpstr>
      <vt:lpstr>Faculty-Student Diversity, Equity and Inclusion Task Force Update</vt:lpstr>
      <vt:lpstr>Task Force Goal</vt:lpstr>
      <vt:lpstr>#1 Training</vt:lpstr>
      <vt:lpstr>#2 Celebrate Diversity on Campus</vt:lpstr>
      <vt:lpstr>#3 Faculty Code of Conduct and Accountability</vt:lpstr>
      <vt:lpstr>#3 Faculty Code of Conduct and Accountability</vt:lpstr>
      <vt:lpstr>#3 Faculty Code of Conduct and Accountability</vt:lpstr>
      <vt:lpstr>#4 Promote Equity and Inclusion in Programs</vt:lpstr>
      <vt:lpstr>PowerPoint Presentation</vt:lpstr>
      <vt:lpstr>Conclusion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Alabi, Yewande</cp:lastModifiedBy>
  <cp:revision>80</cp:revision>
  <dcterms:created xsi:type="dcterms:W3CDTF">2017-04-18T17:07:44Z</dcterms:created>
  <dcterms:modified xsi:type="dcterms:W3CDTF">2020-08-31T00:36:05Z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